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2269"/>
  </p:normalViewPr>
  <p:slideViewPr>
    <p:cSldViewPr snapToGrid="0" snapToObjects="1">
      <p:cViewPr varScale="1">
        <p:scale>
          <a:sx n="67" d="100"/>
          <a:sy n="67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9961E-628E-D147-8CD7-5C881653C94A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EA423-FDB9-C74A-B588-D3654857C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9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Say</a:t>
            </a:r>
            <a:r>
              <a:rPr lang="en-US" baseline="0" dirty="0" smtClean="0"/>
              <a:t> hello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Self introduction, product evangelist 10+ developer,  game industry,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I think unity bring a whole new development mode for the game industry,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Small and medium-sized developers</a:t>
            </a:r>
            <a:r>
              <a:rPr lang="en-US" baseline="0" dirty="0" smtClean="0"/>
              <a:t>  successful product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altLang="zh-CN" baseline="0" dirty="0" smtClean="0"/>
              <a:t>and in result, Unity most popular game engine.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baseline="0" dirty="0" smtClean="0"/>
              <a:t>So I am very glad to join unity, and engaged in the promotion of unity.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altLang="zh-CN" baseline="0" dirty="0" smtClean="0"/>
              <a:t>And today ‘s topic is what is Unity?</a:t>
            </a:r>
          </a:p>
        </p:txBody>
      </p:sp>
    </p:spTree>
    <p:extLst>
      <p:ext uri="{BB962C8B-B14F-4D97-AF65-F5344CB8AC3E}">
        <p14:creationId xmlns:p14="http://schemas.microsoft.com/office/powerpoint/2010/main" val="327028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Apollo 11 VR is an application of space education.</a:t>
            </a:r>
          </a:p>
          <a:p>
            <a:r>
              <a:rPr lang="en-US" altLang="zh-CN" dirty="0" smtClean="0"/>
              <a:t>Through this application, you can personally experience this great historic event. </a:t>
            </a:r>
            <a:endParaRPr lang="en-US" altLang="zh-CN" dirty="0" smtClean="0"/>
          </a:p>
          <a:p>
            <a:r>
              <a:rPr lang="en-US" altLang="zh-CN" dirty="0" smtClean="0"/>
              <a:t>based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VR </a:t>
            </a:r>
            <a:r>
              <a:rPr lang="en-US" altLang="zh-CN" dirty="0" smtClean="0"/>
              <a:t>technology, and with the use of the original archived audio and video, this application creates a very real experience. </a:t>
            </a:r>
            <a:endParaRPr lang="en-US" altLang="zh-CN" dirty="0" smtClean="0"/>
          </a:p>
          <a:p>
            <a:r>
              <a:rPr lang="en-US" altLang="zh-CN" dirty="0" smtClean="0"/>
              <a:t>When </a:t>
            </a:r>
            <a:r>
              <a:rPr lang="en-US" altLang="zh-CN" dirty="0" smtClean="0"/>
              <a:t>you sit in the cockpit, accompanied by inspiring music, waiting for the moment of </a:t>
            </a:r>
            <a:r>
              <a:rPr lang="en-US" altLang="zh-CN" dirty="0" err="1" smtClean="0"/>
              <a:t>lau</a:t>
            </a:r>
            <a:endParaRPr lang="en-US" altLang="zh-CN" dirty="0" smtClean="0"/>
          </a:p>
          <a:p>
            <a:r>
              <a:rPr lang="en-US" altLang="zh-CN" dirty="0" err="1" smtClean="0"/>
              <a:t>nch</a:t>
            </a:r>
            <a:r>
              <a:rPr lang="en-US" altLang="zh-CN" dirty="0" smtClean="0"/>
              <a:t>. You will also feel that this is a great </a:t>
            </a:r>
            <a:r>
              <a:rPr lang="en-US" altLang="zh-CN" dirty="0" smtClean="0"/>
              <a:t>moment in </a:t>
            </a:r>
            <a:r>
              <a:rPr lang="en-US" altLang="zh-CN" dirty="0" smtClean="0"/>
              <a:t>human history, and pay great respect for the people who work for Apollo plan.</a:t>
            </a:r>
          </a:p>
          <a:p>
            <a:endParaRPr lang="en-US" dirty="0" smtClean="0"/>
          </a:p>
          <a:p>
            <a:r>
              <a:rPr lang="en-US" dirty="0" smtClean="0"/>
              <a:t>I’d like to say it’s really</a:t>
            </a:r>
            <a:r>
              <a:rPr lang="en-US" baseline="0" dirty="0" smtClean="0"/>
              <a:t> cool application.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 far as now, </a:t>
            </a:r>
            <a:r>
              <a:rPr lang="en-US" altLang="zh-CN" baseline="0" dirty="0" smtClean="0"/>
              <a:t>applications </a:t>
            </a:r>
            <a:r>
              <a:rPr lang="en-US" altLang="zh-CN" baseline="0" dirty="0" smtClean="0"/>
              <a:t>made with Unity like this become more and more.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6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part is about unity service</a:t>
            </a:r>
            <a:r>
              <a:rPr lang="en-US" baseline="0" dirty="0" smtClean="0"/>
              <a:t>, 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 order to better help developers, unity offers many services in whole product cycle.</a:t>
            </a:r>
          </a:p>
          <a:p>
            <a:r>
              <a:rPr lang="en-US" baseline="0" dirty="0" smtClean="0"/>
              <a:t>In preparation phase, you can use connect service to find talent.</a:t>
            </a:r>
          </a:p>
          <a:p>
            <a:r>
              <a:rPr lang="en-US" baseline="0" dirty="0" smtClean="0"/>
              <a:t>In developing phase, use cloud building to create and share builds of product, use performance reporting to collect application errors automatically.</a:t>
            </a:r>
          </a:p>
          <a:p>
            <a:r>
              <a:rPr lang="en-US" baseline="0" dirty="0" smtClean="0"/>
              <a:t>After product published, you can use analytic to analysis operations data, use Ads to profit your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93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Now, I’d like to talk</a:t>
            </a:r>
            <a:r>
              <a:rPr lang="en-US" baseline="0" dirty="0" smtClean="0"/>
              <a:t> about unity’s ads service.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smtClean="0"/>
              <a:t>largest video ad network in the gaming industry, with more than </a:t>
            </a:r>
            <a:r>
              <a:rPr lang="en-US" dirty="0" smtClean="0"/>
              <a:t>1billion </a:t>
            </a:r>
            <a:r>
              <a:rPr lang="en-US" dirty="0" smtClean="0"/>
              <a:t>global players, and your </a:t>
            </a:r>
            <a:r>
              <a:rPr lang="en-US" dirty="0" smtClean="0"/>
              <a:t>ads can </a:t>
            </a:r>
            <a:r>
              <a:rPr lang="en-US" dirty="0" smtClean="0"/>
              <a:t>be presented to all players through the network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</a:t>
            </a:r>
            <a:r>
              <a:rPr lang="en-US" baseline="0" dirty="0" smtClean="0"/>
              <a:t> far as now , the Ads services help many small and medium developers to achieve profitability.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Twimler</a:t>
            </a:r>
            <a:r>
              <a:rPr lang="en-US" baseline="0" dirty="0" smtClean="0"/>
              <a:t> is one of those developers, after using ads, analytics &amp; IAP service, their ad revenue increase over 60% and IAP sales increase 70%.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74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 game engine , after more than</a:t>
            </a:r>
            <a:r>
              <a:rPr lang="en-US" baseline="0" dirty="0" smtClean="0"/>
              <a:t> 10 years development, </a:t>
            </a:r>
            <a:r>
              <a:rPr lang="en-US" dirty="0" smtClean="0"/>
              <a:t>becomes a service platform to help</a:t>
            </a:r>
            <a:r>
              <a:rPr lang="en-US" baseline="0" dirty="0" smtClean="0"/>
              <a:t> developer in the whole product cycle.</a:t>
            </a:r>
          </a:p>
          <a:p>
            <a:r>
              <a:rPr lang="en-US" baseline="0" dirty="0" smtClean="0"/>
              <a:t>In the future, we will keep offering more high quality services for unity developers.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Now</a:t>
            </a:r>
            <a:r>
              <a:rPr lang="en-US" baseline="0" dirty="0" smtClean="0"/>
              <a:t>adays, the first impression of unity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Today, I want to tell you, not only a game engine,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What more, a service platform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 product profit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Analytics, statistics and analysis of game operations data</a:t>
            </a:r>
            <a:r>
              <a:rPr lang="zh-CN" altLang="en-US" baseline="0" dirty="0" smtClean="0"/>
              <a:t>， </a:t>
            </a:r>
            <a:r>
              <a:rPr lang="en-US" altLang="zh-CN" baseline="0" dirty="0" smtClean="0"/>
              <a:t>like DAU, MAU and so 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Connect, the first talent marketplace dedicated to the full spectrum of unity creators. Like programmer, artist and others.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So like I said before, unity brings whole development mode in game industry and we hope to help more develops to achieve success.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97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We are</a:t>
            </a:r>
            <a:r>
              <a:rPr lang="en-US" baseline="0" dirty="0" smtClean="0"/>
              <a:t> also very glad to accepted by lots of developers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According to source DNA, at first quarter</a:t>
            </a:r>
            <a:r>
              <a:rPr lang="en-US" baseline="0" dirty="0" smtClean="0"/>
              <a:t> of 2016 , 34% of top 1000 free games are made with Unity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almost double the second place.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In fact, </a:t>
            </a:r>
            <a:r>
              <a:rPr lang="en-US" dirty="0" smtClean="0"/>
              <a:t>The proportion of Unity as the main development tool  is</a:t>
            </a:r>
            <a:r>
              <a:rPr lang="en-US" baseline="0" dirty="0" smtClean="0"/>
              <a:t> increasing all the time 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and more and more developer turn to Unity.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I am one the them.</a:t>
            </a:r>
            <a:endParaRPr lang="en-US" dirty="0" smtClean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1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reasons why</a:t>
            </a:r>
            <a:r>
              <a:rPr lang="en-US" baseline="0" dirty="0" smtClean="0"/>
              <a:t> Unity becomes popular is easy to learn.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 to the easy-to-use unity editor, we also offer many ways to learn unity.</a:t>
            </a:r>
          </a:p>
          <a:p>
            <a:r>
              <a:rPr lang="en-US" baseline="0" dirty="0" smtClean="0"/>
              <a:t>We supply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 of video and text tutorials in the official website. Of course, You also can find lots of tutorials by google.</a:t>
            </a:r>
          </a:p>
          <a:p>
            <a:r>
              <a:rPr lang="en-US" altLang="zh-CN" baseline="0" dirty="0" smtClean="0"/>
              <a:t>We supply detailed document for how to use unity.</a:t>
            </a:r>
            <a:endParaRPr lang="en-US" baseline="0" dirty="0" smtClean="0"/>
          </a:p>
          <a:p>
            <a:r>
              <a:rPr lang="en-US" baseline="0" dirty="0" smtClean="0"/>
              <a:t>We also have live trainings, which can make us to communicate and interact with  the developers</a:t>
            </a:r>
          </a:p>
          <a:p>
            <a:r>
              <a:rPr lang="en-US" baseline="0" dirty="0" smtClean="0"/>
              <a:t>Of course, we also know the importance of the mutual communication. So we supply forums and answers platform.</a:t>
            </a:r>
          </a:p>
          <a:p>
            <a:r>
              <a:rPr lang="en-US" baseline="0" dirty="0" smtClean="0"/>
              <a:t>We ‘ll try our best to reduce the barriers to learning unity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</a:t>
            </a:r>
            <a:r>
              <a:rPr lang="en-US" baseline="0" dirty="0" smtClean="0"/>
              <a:t> course, Unity is not only easy to learn, but also have strong power </a:t>
            </a:r>
          </a:p>
          <a:p>
            <a:r>
              <a:rPr lang="en-US" baseline="0" dirty="0" smtClean="0"/>
              <a:t>One of the power I want to mention is Multiplatform.</a:t>
            </a:r>
            <a:endParaRPr lang="en-US" dirty="0" smtClean="0"/>
          </a:p>
          <a:p>
            <a:r>
              <a:rPr lang="en-US" dirty="0" smtClean="0"/>
              <a:t>More platform means more users</a:t>
            </a:r>
          </a:p>
          <a:p>
            <a:r>
              <a:rPr lang="en-US" dirty="0" smtClean="0"/>
              <a:t>25 platform, Across the mobile, desktop, console, TV, VR, AR and web platform</a:t>
            </a:r>
          </a:p>
          <a:p>
            <a:r>
              <a:rPr lang="en-US" dirty="0" smtClean="0"/>
              <a:t>You</a:t>
            </a:r>
            <a:r>
              <a:rPr lang="en-US" baseline="0" dirty="0" smtClean="0"/>
              <a:t> don’t warry about system API, Texture format, Unity handle those staff for u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power is graphic</a:t>
            </a:r>
          </a:p>
          <a:p>
            <a:r>
              <a:rPr lang="en-US" dirty="0" smtClean="0"/>
              <a:t>Our graphic</a:t>
            </a:r>
            <a:r>
              <a:rPr lang="en-US" baseline="0" dirty="0" smtClean="0"/>
              <a:t> system can help you game to reach AAA product quality</a:t>
            </a:r>
          </a:p>
          <a:p>
            <a:r>
              <a:rPr lang="en-US" baseline="0" dirty="0" smtClean="0"/>
              <a:t>At this time, I want to talk about 3 point3</a:t>
            </a:r>
            <a:endParaRPr lang="en-US" dirty="0" smtClean="0"/>
          </a:p>
          <a:p>
            <a:r>
              <a:rPr lang="en-US" dirty="0" smtClean="0"/>
              <a:t>Unity implements</a:t>
            </a:r>
            <a:r>
              <a:rPr lang="en-US" baseline="0" dirty="0" smtClean="0"/>
              <a:t> GI and PBS</a:t>
            </a:r>
            <a:endParaRPr lang="en-US" dirty="0" smtClean="0"/>
          </a:p>
          <a:p>
            <a:r>
              <a:rPr lang="en-US" dirty="0" smtClean="0"/>
              <a:t>Through</a:t>
            </a:r>
            <a:r>
              <a:rPr lang="en-US" baseline="0" dirty="0" smtClean="0"/>
              <a:t> this global illumination system</a:t>
            </a:r>
          </a:p>
          <a:p>
            <a:r>
              <a:rPr lang="en-US" altLang="zh-CN" dirty="0" smtClean="0"/>
              <a:t>Indirect light, for example</a:t>
            </a:r>
            <a:r>
              <a:rPr lang="en-US" altLang="zh-CN" baseline="0" dirty="0" smtClean="0"/>
              <a:t> look at the picture above, when the light reach the ball, it will bounce off from the ball, and then </a:t>
            </a:r>
            <a:r>
              <a:rPr lang="en-US" altLang="zh-CN" dirty="0" smtClean="0"/>
              <a:t>the floor</a:t>
            </a:r>
            <a:r>
              <a:rPr lang="en-US" altLang="zh-CN" baseline="0" dirty="0" smtClean="0"/>
              <a:t> can reflect the ball’s color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Support</a:t>
            </a:r>
            <a:r>
              <a:rPr lang="en-US" altLang="zh-CN" baseline="0" dirty="0" smtClean="0"/>
              <a:t> latest graphic API, like </a:t>
            </a:r>
            <a:r>
              <a:rPr lang="en-US" altLang="zh-CN" baseline="0" dirty="0" err="1" smtClean="0"/>
              <a:t>Vulkan</a:t>
            </a:r>
            <a:r>
              <a:rPr lang="en-US" altLang="zh-CN" baseline="0" dirty="0" smtClean="0"/>
              <a:t>, iOS Metal and etc.  To improve rendering performance.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97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</a:t>
            </a: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smtClean="0"/>
              <a:t>last power </a:t>
            </a:r>
            <a:r>
              <a:rPr lang="en-US" baseline="0" dirty="0" smtClean="0"/>
              <a:t>I want to mention Engine Performance</a:t>
            </a:r>
          </a:p>
          <a:p>
            <a:r>
              <a:rPr lang="en-US" baseline="0" dirty="0" smtClean="0"/>
              <a:t>First, I’d like to say Unity keeps on improving its performance</a:t>
            </a:r>
          </a:p>
          <a:p>
            <a:r>
              <a:rPr lang="en-US" baseline="0" dirty="0" smtClean="0"/>
              <a:t>Then I want to talk about 2 points. One is that we supply advanced profiling tools to help you optimize your game.</a:t>
            </a:r>
          </a:p>
          <a:p>
            <a:r>
              <a:rPr lang="en-US" baseline="0" dirty="0" smtClean="0"/>
              <a:t>The profiling tools can help you analyze the usage of CPU, GPU, memory and etc.</a:t>
            </a:r>
          </a:p>
          <a:p>
            <a:r>
              <a:rPr lang="en-US" baseline="0" dirty="0" smtClean="0"/>
              <a:t>The second one is that Unity supply IL2CPP technology to convert script to native C++ in building time. By using </a:t>
            </a:r>
          </a:p>
          <a:p>
            <a:r>
              <a:rPr lang="en-US" baseline="0" dirty="0" smtClean="0"/>
              <a:t>This IL2CPP, your product can gain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 lot of performance increasing.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8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it’s glad to see there are lots of great games made with Unity.</a:t>
            </a:r>
          </a:p>
          <a:p>
            <a:r>
              <a:rPr lang="en-US" baseline="0" dirty="0" smtClean="0"/>
              <a:t>Across different platforms, such as mobile, pc, </a:t>
            </a:r>
            <a:r>
              <a:rPr lang="en-US" baseline="0" dirty="0" err="1" smtClean="0"/>
              <a:t>vr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ar</a:t>
            </a:r>
            <a:r>
              <a:rPr lang="en-US" baseline="0" dirty="0" smtClean="0"/>
              <a:t>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5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the same time, it also very happy to see Unity has a wider range of applications in other </a:t>
            </a:r>
            <a:r>
              <a:rPr lang="en-US" baseline="0" dirty="0" err="1" smtClean="0"/>
              <a:t>fiels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EA423-FDB9-C74A-B588-D3654857C3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5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5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Break - ligh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6507" y="6009948"/>
            <a:ext cx="796711" cy="2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940" y="3004900"/>
            <a:ext cx="898000" cy="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022300" y="3181212"/>
            <a:ext cx="10045200" cy="7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835"/>
              </a:buClr>
              <a:buFont typeface="Roboto"/>
              <a:buNone/>
              <a:defRPr sz="4800" b="1" i="0" u="none" strike="noStrike" cap="none">
                <a:solidFill>
                  <a:srgbClr val="0028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2pPr>
            <a:lvl3pPr lvl="2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3pPr>
            <a:lvl4pPr lvl="3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4pPr>
            <a:lvl5pPr lvl="4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5pPr>
            <a:lvl6pPr lvl="5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6pPr>
            <a:lvl7pPr lvl="6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7pPr>
            <a:lvl8pPr lvl="7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8pPr>
            <a:lvl9pPr lvl="8" indent="0" rtl="0">
              <a:spcBef>
                <a:spcPts val="0"/>
              </a:spcBef>
              <a:buClr>
                <a:srgbClr val="002835"/>
              </a:buClr>
              <a:buFont typeface="Arial"/>
              <a:buNone/>
              <a:defRPr sz="2400">
                <a:solidFill>
                  <a:srgbClr val="00283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49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FD9FD-D936-7D46-B430-1EB1EA029C6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80C22-9321-6147-AD35-74CFCD573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7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5"/>
          <p:cNvSpPr txBox="1">
            <a:spLocks noGrp="1"/>
          </p:cNvSpPr>
          <p:nvPr>
            <p:ph type="title"/>
          </p:nvPr>
        </p:nvSpPr>
        <p:spPr>
          <a:xfrm>
            <a:off x="1022300" y="3181212"/>
            <a:ext cx="10045200" cy="776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lvl="0"/>
            <a:r>
              <a:rPr lang="en-US" altLang="zh-CN" b="0" dirty="0" smtClean="0">
                <a:latin typeface="Microsoft YaHei" charset="-122"/>
                <a:ea typeface="Microsoft YaHei" charset="-122"/>
                <a:cs typeface="Microsoft YaHei" charset="-122"/>
              </a:rPr>
              <a:t>Unity</a:t>
            </a:r>
            <a:r>
              <a:rPr lang="en-US" altLang="zh-CN"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0" dirty="0" smtClean="0">
                <a:latin typeface="Microsoft YaHei" charset="-122"/>
                <a:ea typeface="Microsoft YaHei" charset="-122"/>
                <a:cs typeface="Microsoft YaHei" charset="-122"/>
              </a:rPr>
              <a:t>is </a:t>
            </a:r>
            <a:r>
              <a:rPr lang="mr-IN" altLang="zh-CN" b="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lang="en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5650" y="424206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ChengLiang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5650" y="4611397"/>
            <a:ext cx="190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 Evangelist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5910" y="501445"/>
            <a:ext cx="123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Education</a:t>
            </a:r>
            <a:endParaRPr lang="en-US" b="1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14" y="1499933"/>
            <a:ext cx="7159576" cy="40272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3445" y="1002891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Apollo 11 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4422" y="324464"/>
            <a:ext cx="1688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Unity Services</a:t>
            </a:r>
            <a:endParaRPr lang="en-US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111609" y="2903679"/>
            <a:ext cx="1189705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analytics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55376" y="2903679"/>
            <a:ext cx="1825527" cy="5468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reporting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111609" y="3850317"/>
            <a:ext cx="766917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218808" y="2903679"/>
            <a:ext cx="988143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155376" y="3850317"/>
            <a:ext cx="1651821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Cloud building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99142" y="1906491"/>
            <a:ext cx="1594984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Prepare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991584" y="2058891"/>
            <a:ext cx="8953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55376" y="1903065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Developing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11609" y="1906491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published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018801" y="2018071"/>
            <a:ext cx="895350" cy="364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218808" y="3850317"/>
            <a:ext cx="988143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155376" y="4692601"/>
            <a:ext cx="988143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8111609" y="4692601"/>
            <a:ext cx="988143" cy="4424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0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0718" y="412340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Unity Ads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31" y="1213258"/>
            <a:ext cx="3029246" cy="427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168" y="1460090"/>
            <a:ext cx="520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he </a:t>
            </a:r>
            <a:r>
              <a:rPr lang="en-US" b="1" dirty="0"/>
              <a:t>largest video ad network in the gaming </a:t>
            </a:r>
            <a:r>
              <a:rPr lang="en-US" b="1" dirty="0" smtClean="0"/>
              <a:t>industry</a:t>
            </a:r>
          </a:p>
          <a:p>
            <a:r>
              <a:rPr lang="en-US" b="1" dirty="0" smtClean="0"/>
              <a:t>    </a:t>
            </a:r>
            <a:r>
              <a:rPr lang="en-US" dirty="0" smtClean="0"/>
              <a:t>1 billion global players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52168" y="2263877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Help many small and medium developers to achieve </a:t>
            </a:r>
            <a:r>
              <a:rPr lang="en-US" b="1" dirty="0" smtClean="0"/>
              <a:t>profitability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500" y="3067664"/>
            <a:ext cx="5219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“Using Unity Ads, Analytics &amp; IAP as a whole, we’ve experienced an increase in ad revenue of over 60% and IAP sales in our games grew by over 70%.” </a:t>
            </a:r>
            <a:endParaRPr lang="en-US" dirty="0" smtClean="0"/>
          </a:p>
          <a:p>
            <a:r>
              <a:rPr lang="en-US" dirty="0" smtClean="0"/>
              <a:t>Majid </a:t>
            </a:r>
            <a:r>
              <a:rPr lang="en-US" dirty="0" err="1"/>
              <a:t>Khosravi</a:t>
            </a:r>
            <a:r>
              <a:rPr lang="en-US" dirty="0"/>
              <a:t>, Founder and </a:t>
            </a:r>
            <a:r>
              <a:rPr lang="en-US" dirty="0" smtClean="0"/>
              <a:t>CEO of </a:t>
            </a:r>
            <a:r>
              <a:rPr lang="en-US" dirty="0" err="1" smtClean="0"/>
              <a:t>Twimler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80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67184" y="1784555"/>
            <a:ext cx="1443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This is unity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152650" y="2895600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Game engine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8950" y="2895600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Service platform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15125" y="3057525"/>
            <a:ext cx="8953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111425" y="3057525"/>
            <a:ext cx="8953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72500" y="2533650"/>
            <a:ext cx="1181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?</a:t>
            </a:r>
            <a:endParaRPr lang="en-US" sz="8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6050" y="3886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4578" y="3886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2017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8169" y="2381250"/>
            <a:ext cx="12381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 smtClean="0"/>
          </a:p>
          <a:p>
            <a:r>
              <a:rPr lang="en-US" sz="2800" b="1" dirty="0" smtClean="0"/>
              <a:t>Thanks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76800" y="5105400"/>
            <a:ext cx="258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chengliang@unity3d.com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6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1638" y="1136649"/>
            <a:ext cx="579543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A most popular game engine</a:t>
            </a:r>
            <a:endParaRPr lang="en-US" sz="2000" b="1" dirty="0"/>
          </a:p>
          <a:p>
            <a:r>
              <a:rPr lang="en-US" dirty="0"/>
              <a:t> </a:t>
            </a:r>
            <a:r>
              <a:rPr lang="en-US" dirty="0" smtClean="0"/>
              <a:t>     Easy to learn</a:t>
            </a:r>
          </a:p>
          <a:p>
            <a:r>
              <a:rPr lang="en-US" dirty="0" smtClean="0"/>
              <a:t>      Strong</a:t>
            </a:r>
            <a:r>
              <a:rPr lang="en-US" sz="2000" b="1" dirty="0" smtClean="0"/>
              <a:t> </a:t>
            </a:r>
            <a:r>
              <a:rPr lang="en-US" dirty="0" smtClean="0"/>
              <a:t>power of multiplatform, graphic and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1638" y="2673225"/>
            <a:ext cx="67587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charset="0"/>
              <a:buChar char="•"/>
            </a:pP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 wider range of applications</a:t>
            </a:r>
            <a:endParaRPr lang="en-US" sz="2000" b="1" dirty="0" smtClean="0"/>
          </a:p>
          <a:p>
            <a:r>
              <a:rPr lang="zh-CN" altLang="en-US" dirty="0" smtClean="0"/>
              <a:t>     </a:t>
            </a:r>
            <a:r>
              <a:rPr lang="en-US" dirty="0" smtClean="0"/>
              <a:t> used in medical, education, film / TV , architecture and other fields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1638" y="3902024"/>
            <a:ext cx="509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A service platform </a:t>
            </a:r>
            <a:r>
              <a:rPr lang="en-US" sz="2000" b="1" dirty="0" smtClean="0"/>
              <a:t>across </a:t>
            </a:r>
            <a:r>
              <a:rPr lang="en-US" sz="2000" b="1" dirty="0" smtClean="0"/>
              <a:t>the product cycle</a:t>
            </a:r>
          </a:p>
          <a:p>
            <a:r>
              <a:rPr lang="zh-CN" altLang="en-US" sz="2000" dirty="0" smtClean="0"/>
              <a:t>     </a:t>
            </a:r>
            <a:r>
              <a:rPr lang="en-US" altLang="zh-CN" dirty="0" smtClean="0"/>
              <a:t>Ads, Analytics, Connect and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678" y="363640"/>
            <a:ext cx="3478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most popular game engine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620839"/>
            <a:ext cx="8403098" cy="3869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0150" y="1143000"/>
            <a:ext cx="476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 Top 1000 free games, 34% made with Unity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0150" y="5599194"/>
            <a:ext cx="404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source DNA, first quarter of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3045" y="5456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0155" y="545690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Learn</a:t>
            </a:r>
            <a:r>
              <a:rPr lang="en-US" dirty="0" smtClean="0"/>
              <a:t> </a:t>
            </a:r>
            <a:r>
              <a:rPr lang="en-US" sz="2000" b="1" dirty="0" smtClean="0"/>
              <a:t>with Unity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94271" y="17550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0595" y="1326732"/>
            <a:ext cx="9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Tutorials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93236" y="381122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30595" y="3811229"/>
            <a:ext cx="132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training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10" y="1755058"/>
            <a:ext cx="3355238" cy="1398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90" y="1755058"/>
            <a:ext cx="3414597" cy="1422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335" y="4180561"/>
            <a:ext cx="3417182" cy="1423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080" y="4180561"/>
            <a:ext cx="3414597" cy="1422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6543" y="1326732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2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0435" y="441951"/>
            <a:ext cx="168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</a:t>
            </a:r>
            <a:r>
              <a:rPr lang="en-US" sz="2000" b="1" dirty="0" smtClean="0"/>
              <a:t>ultiplatform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5" y="2421685"/>
            <a:ext cx="10230465" cy="1764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135" y="1555643"/>
            <a:ext cx="387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your game to over </a:t>
            </a:r>
            <a:r>
              <a:rPr lang="en-US" smtClean="0"/>
              <a:t>25 platforms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7992" y="449595"/>
            <a:ext cx="100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Graphic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21208" y="2684206"/>
            <a:ext cx="334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 to fast native graphics </a:t>
            </a:r>
            <a:r>
              <a:rPr lang="en-US" b="1" dirty="0" smtClean="0"/>
              <a:t>API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21207" y="1095926"/>
            <a:ext cx="5367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Real-time Global Illumination, physically-based </a:t>
            </a:r>
            <a:r>
              <a:rPr lang="en-US" b="1" dirty="0" err="1"/>
              <a:t>shader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1207" y="4501531"/>
            <a:ext cx="55796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 </a:t>
            </a:r>
            <a:r>
              <a:rPr lang="en-US" b="1" dirty="0" smtClean="0"/>
              <a:t>Stack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Effect: </a:t>
            </a:r>
            <a:r>
              <a:rPr lang="en-US" sz="1600" dirty="0"/>
              <a:t>Antialiasing (FXAA, Temporal AA</a:t>
            </a:r>
            <a:r>
              <a:rPr lang="en-US" sz="1600" dirty="0" smtClean="0"/>
              <a:t>),  </a:t>
            </a:r>
            <a:r>
              <a:rPr lang="en-US" sz="1600" dirty="0"/>
              <a:t>Ambient </a:t>
            </a:r>
            <a:r>
              <a:rPr lang="en-US" sz="1600" dirty="0" smtClean="0"/>
              <a:t>Occlusion, Screen </a:t>
            </a:r>
            <a:r>
              <a:rPr lang="en-US" sz="1600" dirty="0"/>
              <a:t>Space </a:t>
            </a:r>
            <a:r>
              <a:rPr lang="en-US" sz="1600" dirty="0" smtClean="0"/>
              <a:t>Reflections, Fog, </a:t>
            </a:r>
            <a:r>
              <a:rPr lang="en-US" sz="1600" dirty="0"/>
              <a:t>Depth of </a:t>
            </a:r>
            <a:r>
              <a:rPr lang="en-US" sz="1600" dirty="0" smtClean="0"/>
              <a:t>Field,  </a:t>
            </a:r>
            <a:r>
              <a:rPr lang="en-US" sz="1600" dirty="0"/>
              <a:t>Motion </a:t>
            </a:r>
            <a:r>
              <a:rPr lang="en-US" sz="1600" dirty="0" smtClean="0"/>
              <a:t>Blur and etc.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Combine many effects info single pass.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252" y="3918776"/>
            <a:ext cx="3810000" cy="20434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3885" y="3053538"/>
            <a:ext cx="496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</a:t>
            </a:r>
            <a:r>
              <a:rPr lang="en-US" dirty="0" err="1"/>
              <a:t>Vulkan</a:t>
            </a:r>
            <a:r>
              <a:rPr lang="en-US" dirty="0"/>
              <a:t>, iOS Metal, DirectX12, </a:t>
            </a:r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VRWorks</a:t>
            </a:r>
            <a:r>
              <a:rPr lang="en-US" dirty="0"/>
              <a:t> or AMD </a:t>
            </a:r>
            <a:r>
              <a:rPr lang="en-US" dirty="0" err="1"/>
              <a:t>LiquidVR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252" y="535871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6498" y="429190"/>
            <a:ext cx="2327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Engine Performance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246347"/>
            <a:ext cx="4964360" cy="3767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5910" y="3576710"/>
            <a:ext cx="5395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Native C++ performance</a:t>
            </a:r>
            <a:endParaRPr lang="en-US" dirty="0"/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across platforms with ILCPP continues to get better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5910" y="1709810"/>
            <a:ext cx="513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Advanced profiling tools</a:t>
            </a:r>
          </a:p>
          <a:p>
            <a:r>
              <a:rPr lang="en-US" dirty="0" smtClean="0"/>
              <a:t>    CPU, GPU, Memory, Rendering, Physics,  UI,  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356" y="417004"/>
            <a:ext cx="1975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Made with Unity</a:t>
            </a:r>
            <a:endParaRPr lang="en-US" sz="2000" b="1" dirty="0"/>
          </a:p>
        </p:txBody>
      </p:sp>
      <p:sp>
        <p:nvSpPr>
          <p:cNvPr id="5" name="Shape 296"/>
          <p:cNvSpPr txBox="1"/>
          <p:nvPr/>
        </p:nvSpPr>
        <p:spPr>
          <a:xfrm>
            <a:off x="819618" y="1165491"/>
            <a:ext cx="1810959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Mobile</a:t>
            </a:r>
          </a:p>
        </p:txBody>
      </p:sp>
      <p:sp>
        <p:nvSpPr>
          <p:cNvPr id="7" name="Shape 301"/>
          <p:cNvSpPr/>
          <p:nvPr/>
        </p:nvSpPr>
        <p:spPr>
          <a:xfrm>
            <a:off x="819618" y="3150372"/>
            <a:ext cx="2067300" cy="24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 dirty="0">
                <a:latin typeface="Roboto"/>
                <a:ea typeface="Roboto"/>
                <a:cs typeface="Roboto"/>
                <a:sym typeface="Roboto"/>
              </a:rPr>
              <a:t>Super Mario Run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 dirty="0">
                <a:latin typeface="Roboto"/>
                <a:ea typeface="Roboto"/>
                <a:cs typeface="Roboto"/>
                <a:sym typeface="Roboto"/>
              </a:rPr>
              <a:t>Nintendo</a:t>
            </a:r>
          </a:p>
        </p:txBody>
      </p:sp>
      <p:sp>
        <p:nvSpPr>
          <p:cNvPr id="8" name="Shape 303"/>
          <p:cNvSpPr/>
          <p:nvPr/>
        </p:nvSpPr>
        <p:spPr>
          <a:xfrm>
            <a:off x="865828" y="4877326"/>
            <a:ext cx="2067300" cy="24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000" b="1" u="none" strike="noStrike" cap="none">
                <a:latin typeface="Roboto"/>
                <a:ea typeface="Roboto"/>
                <a:cs typeface="Roboto"/>
                <a:sym typeface="Roboto"/>
              </a:rPr>
              <a:t>Monument Valley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 dirty="0" err="1">
                <a:latin typeface="Roboto"/>
                <a:ea typeface="Roboto"/>
                <a:cs typeface="Roboto"/>
                <a:sym typeface="Roboto"/>
              </a:rPr>
              <a:t>ustwo</a:t>
            </a:r>
            <a:endParaRPr lang="en" sz="700" i="1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Shape 305" descr="https://cdn0.vox-cdn.com/uploads/chorus_asset/file/7655205/super_mario_run_review2.0.jpeg"/>
          <p:cNvPicPr preferRelativeResize="0"/>
          <p:nvPr/>
        </p:nvPicPr>
        <p:blipFill rotWithShape="1">
          <a:blip r:embed="rId3">
            <a:alphaModFix/>
          </a:blip>
          <a:srcRect l="33575" t="51938" r="33581" b="11111"/>
          <a:stretch/>
        </p:blipFill>
        <p:spPr>
          <a:xfrm>
            <a:off x="827799" y="2055829"/>
            <a:ext cx="2059200" cy="10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06" descr="Image result for monument valley screenshots"/>
          <p:cNvPicPr preferRelativeResize="0"/>
          <p:nvPr/>
        </p:nvPicPr>
        <p:blipFill rotWithShape="1">
          <a:blip r:embed="rId4">
            <a:alphaModFix/>
          </a:blip>
          <a:srcRect t="11668"/>
          <a:stretch/>
        </p:blipFill>
        <p:spPr>
          <a:xfrm>
            <a:off x="859828" y="3748349"/>
            <a:ext cx="2073300" cy="1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96"/>
          <p:cNvSpPr txBox="1"/>
          <p:nvPr/>
        </p:nvSpPr>
        <p:spPr>
          <a:xfrm>
            <a:off x="3434998" y="1165491"/>
            <a:ext cx="1810959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Roboto"/>
                <a:ea typeface="Roboto"/>
                <a:cs typeface="Roboto"/>
                <a:sym typeface="Roboto"/>
              </a:rPr>
              <a:t>PC</a:t>
            </a: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Shape 296"/>
          <p:cNvSpPr txBox="1"/>
          <p:nvPr/>
        </p:nvSpPr>
        <p:spPr>
          <a:xfrm>
            <a:off x="6090588" y="1165491"/>
            <a:ext cx="1810959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latin typeface="Roboto"/>
                <a:ea typeface="Roboto"/>
                <a:cs typeface="Roboto"/>
                <a:sym typeface="Roboto"/>
              </a:rPr>
              <a:t>VR</a:t>
            </a: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296"/>
          <p:cNvSpPr txBox="1"/>
          <p:nvPr/>
        </p:nvSpPr>
        <p:spPr>
          <a:xfrm>
            <a:off x="8786388" y="1165491"/>
            <a:ext cx="2673109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smtClean="0">
                <a:latin typeface="Roboto"/>
                <a:ea typeface="Roboto"/>
                <a:cs typeface="Roboto"/>
                <a:sym typeface="Roboto"/>
              </a:rPr>
              <a:t>AR/Mixed Reality</a:t>
            </a: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Shape 314"/>
          <p:cNvPicPr preferRelativeResize="0"/>
          <p:nvPr/>
        </p:nvPicPr>
        <p:blipFill rotWithShape="1">
          <a:blip r:embed="rId5">
            <a:alphaModFix/>
          </a:blip>
          <a:srcRect l="7055" t="3142" r="7635" b="21505"/>
          <a:stretch/>
        </p:blipFill>
        <p:spPr>
          <a:xfrm>
            <a:off x="3451359" y="2054029"/>
            <a:ext cx="2059200" cy="10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5"/>
          <p:cNvSpPr/>
          <p:nvPr/>
        </p:nvSpPr>
        <p:spPr>
          <a:xfrm>
            <a:off x="3451353" y="3158004"/>
            <a:ext cx="2082900" cy="25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>
                <a:latin typeface="Roboto"/>
                <a:ea typeface="Roboto"/>
                <a:cs typeface="Roboto"/>
                <a:sym typeface="Roboto"/>
              </a:rPr>
              <a:t>Cities Skylines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 dirty="0">
                <a:latin typeface="Roboto"/>
                <a:ea typeface="Roboto"/>
                <a:cs typeface="Roboto"/>
                <a:sym typeface="Roboto"/>
              </a:rPr>
              <a:t>Colossal Order</a:t>
            </a:r>
          </a:p>
        </p:txBody>
      </p:sp>
      <p:sp>
        <p:nvSpPr>
          <p:cNvPr id="33" name="Shape 338"/>
          <p:cNvSpPr/>
          <p:nvPr/>
        </p:nvSpPr>
        <p:spPr>
          <a:xfrm>
            <a:off x="3461886" y="4850627"/>
            <a:ext cx="2073900" cy="25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>
                <a:latin typeface="Roboto"/>
                <a:ea typeface="Roboto"/>
                <a:cs typeface="Roboto"/>
                <a:sym typeface="Roboto"/>
              </a:rPr>
              <a:t>INSIDE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>
                <a:latin typeface="Roboto"/>
                <a:ea typeface="Roboto"/>
                <a:cs typeface="Roboto"/>
                <a:sym typeface="Roboto"/>
              </a:rPr>
              <a:t>Playdead</a:t>
            </a:r>
          </a:p>
        </p:txBody>
      </p:sp>
      <p:pic>
        <p:nvPicPr>
          <p:cNvPr id="34" name="Shape 341" descr="https://madewith.unity.com/sites/default/files/inside_08_0.jpg"/>
          <p:cNvPicPr preferRelativeResize="0"/>
          <p:nvPr/>
        </p:nvPicPr>
        <p:blipFill rotWithShape="1">
          <a:blip r:embed="rId6">
            <a:alphaModFix/>
          </a:blip>
          <a:srcRect l="4078" t="10089" r="10231" b="14221"/>
          <a:stretch/>
        </p:blipFill>
        <p:spPr>
          <a:xfrm>
            <a:off x="3454462" y="3748349"/>
            <a:ext cx="2079791" cy="103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1"/>
          <p:cNvPicPr preferRelativeResize="0"/>
          <p:nvPr/>
        </p:nvPicPr>
        <p:blipFill rotWithShape="1">
          <a:blip r:embed="rId7">
            <a:alphaModFix/>
          </a:blip>
          <a:srcRect l="680" t="3456" r="4828" b="13050"/>
          <a:stretch/>
        </p:blipFill>
        <p:spPr>
          <a:xfrm>
            <a:off x="6050920" y="3731920"/>
            <a:ext cx="2073600" cy="10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54" descr="Image result for seeking dawn vr"/>
          <p:cNvPicPr preferRelativeResize="0"/>
          <p:nvPr/>
        </p:nvPicPr>
        <p:blipFill rotWithShape="1">
          <a:blip r:embed="rId8">
            <a:alphaModFix/>
          </a:blip>
          <a:srcRect t="5635" b="2588"/>
          <a:stretch/>
        </p:blipFill>
        <p:spPr>
          <a:xfrm>
            <a:off x="6037187" y="2047029"/>
            <a:ext cx="2080070" cy="10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58"/>
          <p:cNvSpPr/>
          <p:nvPr/>
        </p:nvSpPr>
        <p:spPr>
          <a:xfrm>
            <a:off x="6043407" y="4830905"/>
            <a:ext cx="2073600" cy="24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>
                <a:latin typeface="Roboto"/>
                <a:ea typeface="Roboto"/>
                <a:cs typeface="Roboto"/>
                <a:sym typeface="Roboto"/>
              </a:rPr>
              <a:t>Eagle Flight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>
                <a:latin typeface="Roboto"/>
                <a:ea typeface="Roboto"/>
                <a:cs typeface="Roboto"/>
                <a:sym typeface="Roboto"/>
              </a:rPr>
              <a:t>Ubisoft</a:t>
            </a:r>
          </a:p>
        </p:txBody>
      </p:sp>
      <p:sp>
        <p:nvSpPr>
          <p:cNvPr id="38" name="Shape 359"/>
          <p:cNvSpPr/>
          <p:nvPr/>
        </p:nvSpPr>
        <p:spPr>
          <a:xfrm>
            <a:off x="6037187" y="3146114"/>
            <a:ext cx="2067631" cy="2495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 dirty="0">
                <a:latin typeface="Roboto"/>
                <a:ea typeface="Roboto"/>
                <a:cs typeface="Roboto"/>
                <a:sym typeface="Roboto"/>
              </a:rPr>
              <a:t>Seeking Dawn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 dirty="0">
                <a:latin typeface="Roboto"/>
                <a:ea typeface="Roboto"/>
                <a:cs typeface="Roboto"/>
                <a:sym typeface="Roboto"/>
              </a:rPr>
              <a:t>Multiverse</a:t>
            </a:r>
          </a:p>
        </p:txBody>
      </p:sp>
      <p:sp>
        <p:nvSpPr>
          <p:cNvPr id="39" name="Shape 372"/>
          <p:cNvSpPr/>
          <p:nvPr/>
        </p:nvSpPr>
        <p:spPr>
          <a:xfrm>
            <a:off x="8786392" y="4859320"/>
            <a:ext cx="2064300" cy="249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>
                <a:latin typeface="Roboto"/>
                <a:ea typeface="Roboto"/>
                <a:cs typeface="Roboto"/>
                <a:sym typeface="Roboto"/>
              </a:rPr>
              <a:t>Woorld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>
                <a:latin typeface="Roboto"/>
                <a:ea typeface="Roboto"/>
                <a:cs typeface="Roboto"/>
                <a:sym typeface="Roboto"/>
              </a:rPr>
              <a:t>Funomena</a:t>
            </a:r>
          </a:p>
        </p:txBody>
      </p:sp>
      <p:sp>
        <p:nvSpPr>
          <p:cNvPr id="40" name="Shape 373"/>
          <p:cNvSpPr/>
          <p:nvPr/>
        </p:nvSpPr>
        <p:spPr>
          <a:xfrm>
            <a:off x="8786388" y="3149332"/>
            <a:ext cx="2064190" cy="2491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1100" b="1" i="0" u="none" strike="noStrike" cap="none">
                <a:latin typeface="Roboto"/>
                <a:ea typeface="Roboto"/>
                <a:cs typeface="Roboto"/>
                <a:sym typeface="Roboto"/>
              </a:rPr>
              <a:t>Swapbots</a:t>
            </a:r>
            <a:endParaRPr lang="en" sz="1100" b="1" i="0" u="none" strike="noStrike" cap="none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" sz="700" i="1" u="none" strike="noStrike" cap="none" dirty="0" err="1">
                <a:latin typeface="Roboto"/>
                <a:ea typeface="Roboto"/>
                <a:cs typeface="Roboto"/>
                <a:sym typeface="Roboto"/>
              </a:rPr>
              <a:t>SwapBots</a:t>
            </a:r>
            <a:endParaRPr lang="en" sz="700" i="1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Shape 377"/>
          <p:cNvPicPr preferRelativeResize="0"/>
          <p:nvPr/>
        </p:nvPicPr>
        <p:blipFill rotWithShape="1">
          <a:blip r:embed="rId9">
            <a:alphaModFix/>
          </a:blip>
          <a:srcRect l="695" t="3242" b="25961"/>
          <a:stretch/>
        </p:blipFill>
        <p:spPr>
          <a:xfrm>
            <a:off x="8786388" y="2054029"/>
            <a:ext cx="2064190" cy="102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380"/>
          <p:cNvPicPr preferRelativeResize="0"/>
          <p:nvPr/>
        </p:nvPicPr>
        <p:blipFill rotWithShape="1">
          <a:blip r:embed="rId10">
            <a:alphaModFix/>
          </a:blip>
          <a:srcRect l="9143" t="19123" r="9143" b="9361"/>
          <a:stretch/>
        </p:blipFill>
        <p:spPr>
          <a:xfrm>
            <a:off x="8786388" y="3762149"/>
            <a:ext cx="2064300" cy="10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57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2784" y="447982"/>
            <a:ext cx="3289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 wider range of applications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2614614" y="2285396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Education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4614" y="3388765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Film/TV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2755" y="2247598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Medical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52755" y="3388765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Architecture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43555" y="2247598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Automobile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43555" y="3388765"/>
            <a:ext cx="1524000" cy="647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rnd">
            <a:solidFill>
              <a:schemeClr val="accent5">
                <a:lumMod val="60000"/>
                <a:lumOff val="40000"/>
              </a:schemeClr>
            </a:solidFill>
            <a:rou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 smtClean="0">
                <a:solidFill>
                  <a:sysClr val="windowText" lastClr="000000"/>
                </a:solidFill>
              </a:rPr>
              <a:t>…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00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1347</Words>
  <Application>Microsoft Macintosh PowerPoint</Application>
  <PresentationFormat>Widescreen</PresentationFormat>
  <Paragraphs>175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 Rounded MT Bold</vt:lpstr>
      <vt:lpstr>Calibri</vt:lpstr>
      <vt:lpstr>Calibri Light</vt:lpstr>
      <vt:lpstr>DengXian</vt:lpstr>
      <vt:lpstr>Mangal</vt:lpstr>
      <vt:lpstr>Microsoft YaHei</vt:lpstr>
      <vt:lpstr>Roboto</vt:lpstr>
      <vt:lpstr>Arial</vt:lpstr>
      <vt:lpstr>Office Theme</vt:lpstr>
      <vt:lpstr>Unity is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Unity简介</dc:title>
  <dc:creator>Microsoft Office User</dc:creator>
  <cp:lastModifiedBy>Microsoft Office User</cp:lastModifiedBy>
  <cp:revision>105</cp:revision>
  <dcterms:created xsi:type="dcterms:W3CDTF">2017-07-16T03:17:01Z</dcterms:created>
  <dcterms:modified xsi:type="dcterms:W3CDTF">2017-07-19T15:44:26Z</dcterms:modified>
</cp:coreProperties>
</file>